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85" r:id="rId7"/>
    <p:sldId id="292" r:id="rId8"/>
    <p:sldId id="293" r:id="rId9"/>
    <p:sldId id="294" r:id="rId10"/>
    <p:sldId id="295" r:id="rId11"/>
    <p:sldId id="297" r:id="rId12"/>
    <p:sldId id="296" r:id="rId13"/>
    <p:sldId id="298" r:id="rId14"/>
    <p:sldId id="291" r:id="rId15"/>
  </p:sldIdLst>
  <p:sldSz cx="9144000" cy="5143500" type="screen16x9"/>
  <p:notesSz cx="6858000" cy="9144000"/>
  <p:embeddedFontLst>
    <p:embeddedFont>
      <p:font typeface="EB Garamond SemiBold" panose="00000700000000000000" pitchFamily="2" charset="0"/>
      <p:regular r:id="rId17"/>
      <p:bold r:id="rId18"/>
      <p:italic r:id="rId19"/>
      <p:boldItalic r:id="rId20"/>
    </p:embeddedFont>
    <p:embeddedFont>
      <p:font typeface="Proxima Nova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912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02cc3ff2ac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7" name="Google Shape;267;g302cc3ff2a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98CEC10E-5139-591B-3C9E-856FE3287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AD8D36E3-93B3-1295-E778-76577A0BB4E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42A1E58E-D9D7-433C-9169-170E5F7EC8F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697091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6A711401-EB71-1E65-9F3F-B417FF68D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D80D56E8-065D-AB7A-B039-29C0F07620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CDB2BBC4-A6AF-0D64-37D3-3D4123A553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367338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8031F411-874C-14C8-AF9D-BE0C2097DE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6F435091-D371-48EF-916E-E5E3498281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B99DA7A1-FED6-263A-6C95-2BD5650F648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345261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E04B776B-0F78-D14C-2FF3-D66ED1157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A3D382C5-86B1-7D5D-71A1-7CBAA16519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E7617256-6917-0CED-0723-3B67D55E9A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084748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>
          <a:extLst>
            <a:ext uri="{FF2B5EF4-FFF2-40B4-BE49-F238E27FC236}">
              <a16:creationId xmlns:a16="http://schemas.microsoft.com/office/drawing/2014/main" id="{BF0A32A3-5DA1-FAEB-EB60-E7DDA17A92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3:notes">
            <a:extLst>
              <a:ext uri="{FF2B5EF4-FFF2-40B4-BE49-F238E27FC236}">
                <a16:creationId xmlns:a16="http://schemas.microsoft.com/office/drawing/2014/main" id="{032C4BE8-2B38-F741-CA77-A667CEF0CB0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80" name="Google Shape;380;p13:notes">
            <a:extLst>
              <a:ext uri="{FF2B5EF4-FFF2-40B4-BE49-F238E27FC236}">
                <a16:creationId xmlns:a16="http://schemas.microsoft.com/office/drawing/2014/main" id="{BA01EB41-685E-7ADB-7FD0-ED19A80E3B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254142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74" name="Google Shape;2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9" name="Google Shape;27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4" name="Google Shape;29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1" name="Google Shape;30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49DA436B-76F4-4044-D593-51FCB61DCF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FCB95607-FED0-D346-284E-2AC64E9BE0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94239008-AFA1-E58B-CADE-103320286F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14372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F08A6453-B4EB-E852-55CA-C72B6C9744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60A61058-7F20-E896-92BA-72379FC3452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F4593795-A609-B2F4-4EFF-B464FD820AD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218503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DC498510-AD68-EB96-057A-CA50888A73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46EC0DEA-2276-3612-DEED-4454A2EBCA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D7492CC7-9503-FD2A-AB1E-9610EB4738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41164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2FA770EC-6F09-4005-E3BD-497193DB81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B4F5313E-F69A-D0CC-79A8-3EF42F4289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AFD3CCD7-280B-6A7D-EC75-5B7D6953F9A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46764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2" descr="A room with a table and lights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379" b="15323"/>
          <a:stretch/>
        </p:blipFill>
        <p:spPr>
          <a:xfrm>
            <a:off x="0" y="771525"/>
            <a:ext cx="9144000" cy="437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BAE40"/>
          </p15:clr>
        </p15:guide>
        <p15:guide id="2" orient="horz" pos="378">
          <p15:clr>
            <a:srgbClr val="FBAE40"/>
          </p15:clr>
        </p15:guide>
        <p15:guide id="3" orient="horz" pos="923">
          <p15:clr>
            <a:srgbClr val="FBAE40"/>
          </p15:clr>
        </p15:guide>
        <p15:guide id="4" orient="horz" pos="1756">
          <p15:clr>
            <a:srgbClr val="FBAE40"/>
          </p15:clr>
        </p15:guide>
        <p15:guide id="5" pos="3323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Icons and Content">
  <p:cSld name="Title, Icons and Content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309524" y="2122232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09524" y="2602016"/>
            <a:ext cx="402337" cy="400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09524" y="3080359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09523" y="3560989"/>
            <a:ext cx="402337" cy="402337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2"/>
          <p:cNvSpPr txBox="1">
            <a:spLocks noGrp="1"/>
          </p:cNvSpPr>
          <p:nvPr>
            <p:ph type="body" idx="1"/>
          </p:nvPr>
        </p:nvSpPr>
        <p:spPr>
          <a:xfrm>
            <a:off x="1769898" y="2225698"/>
            <a:ext cx="2471738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6" name="Google Shape;246;p22"/>
          <p:cNvSpPr txBox="1">
            <a:spLocks noGrp="1"/>
          </p:cNvSpPr>
          <p:nvPr>
            <p:ph type="body" idx="2"/>
          </p:nvPr>
        </p:nvSpPr>
        <p:spPr>
          <a:xfrm>
            <a:off x="1769898" y="1741332"/>
            <a:ext cx="2471738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7" name="Google Shape;247;p22"/>
          <p:cNvSpPr txBox="1">
            <a:spLocks noGrp="1"/>
          </p:cNvSpPr>
          <p:nvPr>
            <p:ph type="body" idx="3"/>
          </p:nvPr>
        </p:nvSpPr>
        <p:spPr>
          <a:xfrm>
            <a:off x="1769898" y="2700163"/>
            <a:ext cx="2471738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8" name="Google Shape;248;p22"/>
          <p:cNvSpPr txBox="1">
            <a:spLocks noGrp="1"/>
          </p:cNvSpPr>
          <p:nvPr>
            <p:ph type="body" idx="4"/>
          </p:nvPr>
        </p:nvSpPr>
        <p:spPr>
          <a:xfrm>
            <a:off x="1769898" y="3182146"/>
            <a:ext cx="2471738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9" name="Google Shape;249;p22"/>
          <p:cNvSpPr txBox="1">
            <a:spLocks noGrp="1"/>
          </p:cNvSpPr>
          <p:nvPr>
            <p:ph type="body" idx="5"/>
          </p:nvPr>
        </p:nvSpPr>
        <p:spPr>
          <a:xfrm>
            <a:off x="1769898" y="3658586"/>
            <a:ext cx="2471738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0" name="Google Shape;250;p22"/>
          <p:cNvSpPr txBox="1">
            <a:spLocks noGrp="1"/>
          </p:cNvSpPr>
          <p:nvPr>
            <p:ph type="body" idx="6"/>
          </p:nvPr>
        </p:nvSpPr>
        <p:spPr>
          <a:xfrm>
            <a:off x="5251141" y="2225699"/>
            <a:ext cx="2413617" cy="231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1" name="Google Shape;251;p22"/>
          <p:cNvSpPr txBox="1">
            <a:spLocks noGrp="1"/>
          </p:cNvSpPr>
          <p:nvPr>
            <p:ph type="body" idx="7"/>
          </p:nvPr>
        </p:nvSpPr>
        <p:spPr>
          <a:xfrm>
            <a:off x="5251141" y="1741332"/>
            <a:ext cx="2413617" cy="241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2" name="Google Shape;252;p22"/>
          <p:cNvSpPr txBox="1">
            <a:spLocks noGrp="1"/>
          </p:cNvSpPr>
          <p:nvPr>
            <p:ph type="body" idx="8"/>
          </p:nvPr>
        </p:nvSpPr>
        <p:spPr>
          <a:xfrm>
            <a:off x="5251141" y="2700163"/>
            <a:ext cx="2413617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3" name="Google Shape;253;p22"/>
          <p:cNvSpPr txBox="1">
            <a:spLocks noGrp="1"/>
          </p:cNvSpPr>
          <p:nvPr>
            <p:ph type="body" idx="9"/>
          </p:nvPr>
        </p:nvSpPr>
        <p:spPr>
          <a:xfrm>
            <a:off x="5251141" y="3182146"/>
            <a:ext cx="2413617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4" name="Google Shape;254;p22"/>
          <p:cNvSpPr txBox="1">
            <a:spLocks noGrp="1"/>
          </p:cNvSpPr>
          <p:nvPr>
            <p:ph type="body" idx="13"/>
          </p:nvPr>
        </p:nvSpPr>
        <p:spPr>
          <a:xfrm>
            <a:off x="5251141" y="3658586"/>
            <a:ext cx="2413617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255" name="Google Shape;255;p2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312082" y="1650427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312082" y="2130617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12082" y="2610401"/>
            <a:ext cx="402337" cy="400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12082" y="3088744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12081" y="3569374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765810" y="1650427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2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765809" y="2130617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2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765808" y="2610401"/>
            <a:ext cx="402337" cy="400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2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4765808" y="3087898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2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4765808" y="3567681"/>
            <a:ext cx="402337" cy="402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878">
          <p15:clr>
            <a:srgbClr val="FBAE40"/>
          </p15:clr>
        </p15:guide>
        <p15:guide id="2" pos="397">
          <p15:clr>
            <a:srgbClr val="FBAE40"/>
          </p15:clr>
        </p15:guide>
        <p15:guide id="3" orient="horz" pos="378">
          <p15:clr>
            <a:srgbClr val="FBAE40"/>
          </p15:clr>
        </p15:guide>
        <p15:guide id="4" orient="horz" pos="923">
          <p15:clr>
            <a:srgbClr val="FBAE40"/>
          </p15:clr>
        </p15:guide>
        <p15:guide id="5" pos="1638">
          <p15:clr>
            <a:srgbClr val="FBAE40"/>
          </p15:clr>
        </p15:guide>
        <p15:guide id="6" pos="3578">
          <p15:clr>
            <a:srgbClr val="FBAE40"/>
          </p15:clr>
        </p15:guide>
        <p15:guide id="7" orient="horz" pos="1393">
          <p15:clr>
            <a:srgbClr val="FBAE40"/>
          </p15:clr>
        </p15:guide>
        <p15:guide id="8" pos="1877">
          <p15:clr>
            <a:srgbClr val="FBAE40"/>
          </p15:clr>
        </p15:guide>
        <p15:guide id="9" pos="1928">
          <p15:clr>
            <a:srgbClr val="FBAE40"/>
          </p15:clr>
        </p15:guide>
        <p15:guide id="10" pos="3833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vider">
  <p:cSld name="2_Divi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 descr="A person with glasses and a map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974" b="5137"/>
          <a:stretch/>
        </p:blipFill>
        <p:spPr>
          <a:xfrm>
            <a:off x="0" y="735106"/>
            <a:ext cx="9141783" cy="44083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90">
          <p15:clr>
            <a:srgbClr val="FBAE40"/>
          </p15:clr>
        </p15:guide>
        <p15:guide id="2" pos="612">
          <p15:clr>
            <a:srgbClr val="FBAE40"/>
          </p15:clr>
        </p15:guide>
        <p15:guide id="3" pos="2222">
          <p15:clr>
            <a:srgbClr val="FBAE40"/>
          </p15:clr>
        </p15:guide>
        <p15:guide id="4" orient="horz" pos="162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">
  <p:cSld name="Divi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 descr="A room with a table and lights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379" b="15323"/>
          <a:stretch/>
        </p:blipFill>
        <p:spPr>
          <a:xfrm>
            <a:off x="0" y="771525"/>
            <a:ext cx="9144000" cy="437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2 Line Title, Infographics and Caption">
  <p:cSld name="2_2 Line Title, Infographics and Caption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/>
          <p:nvPr/>
        </p:nvSpPr>
        <p:spPr>
          <a:xfrm>
            <a:off x="11718595" y="3690308"/>
            <a:ext cx="870" cy="1071"/>
          </a:xfrm>
          <a:custGeom>
            <a:avLst/>
            <a:gdLst/>
            <a:ahLst/>
            <a:cxnLst/>
            <a:rect l="l" t="t" r="r" b="b"/>
            <a:pathLst>
              <a:path w="870" h="1071" extrusionOk="0">
                <a:moveTo>
                  <a:pt x="0" y="0"/>
                </a:moveTo>
                <a:lnTo>
                  <a:pt x="870" y="0"/>
                </a:lnTo>
                <a:lnTo>
                  <a:pt x="870" y="107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" name="Google Shape;20;p5" descr="A hand putting a piece of paper into a ballot box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10780"/>
          <a:stretch/>
        </p:blipFill>
        <p:spPr>
          <a:xfrm>
            <a:off x="0" y="1907106"/>
            <a:ext cx="5133287" cy="32363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8">
          <p15:clr>
            <a:srgbClr val="FBAE40"/>
          </p15:clr>
        </p15:guide>
        <p15:guide id="2" orient="horz" pos="2731">
          <p15:clr>
            <a:srgbClr val="FBAE40"/>
          </p15:clr>
        </p15:guide>
        <p15:guide id="3" orient="horz" pos="219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2 Line Title and Content">
  <p:cSld name="1_2 Line Title an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/>
          <p:nvPr/>
        </p:nvSpPr>
        <p:spPr>
          <a:xfrm rot="10800000" flipH="1">
            <a:off x="0" y="4902199"/>
            <a:ext cx="9144000" cy="256463"/>
          </a:xfrm>
          <a:prstGeom prst="rect">
            <a:avLst/>
          </a:prstGeom>
          <a:solidFill>
            <a:srgbClr val="0094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BAE40"/>
          </p15:clr>
        </p15:guide>
        <p15:guide id="2" orient="horz" pos="378">
          <p15:clr>
            <a:srgbClr val="FBAE40"/>
          </p15:clr>
        </p15:guide>
        <p15:guide id="3" orient="horz" pos="923">
          <p15:clr>
            <a:srgbClr val="FBAE40"/>
          </p15:clr>
        </p15:guide>
        <p15:guide id="4" orient="horz" pos="2794">
          <p15:clr>
            <a:srgbClr val="FBAE40"/>
          </p15:clr>
        </p15:guide>
        <p15:guide id="5" pos="2081">
          <p15:clr>
            <a:srgbClr val="FBAE40"/>
          </p15:clr>
        </p15:guide>
        <p15:guide id="6" orient="horz" pos="114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Custom Layout">
  <p:cSld name="10_Custom Layou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/>
          <p:nvPr/>
        </p:nvSpPr>
        <p:spPr>
          <a:xfrm rot="10800000" flipH="1">
            <a:off x="0" y="4902199"/>
            <a:ext cx="9144000" cy="256463"/>
          </a:xfrm>
          <a:prstGeom prst="rect">
            <a:avLst/>
          </a:prstGeom>
          <a:solidFill>
            <a:srgbClr val="0094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">
          <p15:clr>
            <a:srgbClr val="FBAE40"/>
          </p15:clr>
        </p15:guide>
        <p15:guide id="2" pos="2245">
          <p15:clr>
            <a:srgbClr val="FBAE40"/>
          </p15:clr>
        </p15:guide>
        <p15:guide id="3" orient="horz" pos="917">
          <p15:clr>
            <a:srgbClr val="FBAE40"/>
          </p15:clr>
        </p15:guide>
        <p15:guide id="4" orient="horz" pos="2845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2 Line Title and Content">
  <p:cSld name="2_2 Line Title and Conten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/>
          <p:nvPr/>
        </p:nvSpPr>
        <p:spPr>
          <a:xfrm rot="10800000" flipH="1">
            <a:off x="0" y="4902199"/>
            <a:ext cx="9144000" cy="256463"/>
          </a:xfrm>
          <a:prstGeom prst="rect">
            <a:avLst/>
          </a:prstGeom>
          <a:solidFill>
            <a:srgbClr val="0094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" name="Google Shape;68;p10" descr="A person in a white jacket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b="17778"/>
          <a:stretch/>
        </p:blipFill>
        <p:spPr>
          <a:xfrm>
            <a:off x="5890644" y="914400"/>
            <a:ext cx="2884282" cy="42291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0"/>
          <p:cNvSpPr txBox="1"/>
          <p:nvPr/>
        </p:nvSpPr>
        <p:spPr>
          <a:xfrm>
            <a:off x="8493369" y="-2584938"/>
            <a:ext cx="18473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BAE40"/>
          </p15:clr>
        </p15:guide>
        <p15:guide id="2" orient="horz" pos="378">
          <p15:clr>
            <a:srgbClr val="FBAE40"/>
          </p15:clr>
        </p15:guide>
        <p15:guide id="3" orient="horz" pos="923">
          <p15:clr>
            <a:srgbClr val="FBAE40"/>
          </p15:clr>
        </p15:guide>
        <p15:guide id="4" orient="horz" pos="2794">
          <p15:clr>
            <a:srgbClr val="FBAE40"/>
          </p15:clr>
        </p15:guide>
        <p15:guide id="5" pos="2081">
          <p15:clr>
            <a:srgbClr val="FBAE40"/>
          </p15:clr>
        </p15:guide>
        <p15:guide id="6" orient="horz" pos="114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3 picture with caption">
  <p:cSld name="Title and 3 picture with caption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0"/>
          <p:cNvSpPr/>
          <p:nvPr/>
        </p:nvSpPr>
        <p:spPr>
          <a:xfrm>
            <a:off x="0" y="-1"/>
            <a:ext cx="9144000" cy="283596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0"/>
          <p:cNvSpPr>
            <a:spLocks noGrp="1"/>
          </p:cNvSpPr>
          <p:nvPr>
            <p:ph type="pic" idx="2"/>
          </p:nvPr>
        </p:nvSpPr>
        <p:spPr>
          <a:xfrm>
            <a:off x="1445363" y="1382268"/>
            <a:ext cx="1668121" cy="1946672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sp>
      <p:sp>
        <p:nvSpPr>
          <p:cNvPr id="222" name="Google Shape;222;p20"/>
          <p:cNvSpPr>
            <a:spLocks noGrp="1"/>
          </p:cNvSpPr>
          <p:nvPr>
            <p:ph type="pic" idx="3"/>
          </p:nvPr>
        </p:nvSpPr>
        <p:spPr>
          <a:xfrm>
            <a:off x="3744984" y="1382268"/>
            <a:ext cx="1654032" cy="1946672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sp>
      <p:sp>
        <p:nvSpPr>
          <p:cNvPr id="223" name="Google Shape;223;p20"/>
          <p:cNvSpPr>
            <a:spLocks noGrp="1"/>
          </p:cNvSpPr>
          <p:nvPr>
            <p:ph type="pic" idx="4"/>
          </p:nvPr>
        </p:nvSpPr>
        <p:spPr>
          <a:xfrm>
            <a:off x="6055443" y="1382268"/>
            <a:ext cx="1654032" cy="1946672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sp>
      <p:sp>
        <p:nvSpPr>
          <p:cNvPr id="224" name="Google Shape;224;p20"/>
          <p:cNvSpPr txBox="1">
            <a:spLocks noGrp="1"/>
          </p:cNvSpPr>
          <p:nvPr>
            <p:ph type="body" idx="1"/>
          </p:nvPr>
        </p:nvSpPr>
        <p:spPr>
          <a:xfrm>
            <a:off x="1439466" y="3519224"/>
            <a:ext cx="1674019" cy="27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FF0000"/>
              </a:buClr>
              <a:buSzPts val="1215"/>
              <a:buFont typeface="Arial"/>
              <a:buNone/>
              <a:defRPr sz="1215" b="1" i="0" u="none" strike="noStrike" cap="none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5" name="Google Shape;225;p20"/>
          <p:cNvSpPr txBox="1">
            <a:spLocks noGrp="1"/>
          </p:cNvSpPr>
          <p:nvPr>
            <p:ph type="body" idx="5"/>
          </p:nvPr>
        </p:nvSpPr>
        <p:spPr>
          <a:xfrm>
            <a:off x="3744985" y="3519224"/>
            <a:ext cx="1654032" cy="27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FF0000"/>
              </a:buClr>
              <a:buSzPts val="1215"/>
              <a:buFont typeface="Arial"/>
              <a:buNone/>
              <a:defRPr sz="1215" b="1" i="0" u="none" strike="noStrike" cap="none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6" name="Google Shape;226;p20"/>
          <p:cNvSpPr txBox="1">
            <a:spLocks noGrp="1"/>
          </p:cNvSpPr>
          <p:nvPr>
            <p:ph type="body" idx="6"/>
          </p:nvPr>
        </p:nvSpPr>
        <p:spPr>
          <a:xfrm>
            <a:off x="6050503" y="3519223"/>
            <a:ext cx="1654032" cy="283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FF0000"/>
              </a:buClr>
              <a:buSzPts val="1215"/>
              <a:buFont typeface="Arial"/>
              <a:buNone/>
              <a:defRPr sz="1215" b="1" i="0" u="none" strike="noStrike" cap="none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7" name="Google Shape;227;p20"/>
          <p:cNvSpPr txBox="1">
            <a:spLocks noGrp="1"/>
          </p:cNvSpPr>
          <p:nvPr>
            <p:ph type="body" idx="7"/>
          </p:nvPr>
        </p:nvSpPr>
        <p:spPr>
          <a:xfrm>
            <a:off x="1439863" y="3862520"/>
            <a:ext cx="1674019" cy="671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40"/>
              <a:buFont typeface="Arial"/>
              <a:buNone/>
              <a:defRPr sz="939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8" name="Google Shape;228;p20"/>
          <p:cNvSpPr txBox="1">
            <a:spLocks noGrp="1"/>
          </p:cNvSpPr>
          <p:nvPr>
            <p:ph type="body" idx="8"/>
          </p:nvPr>
        </p:nvSpPr>
        <p:spPr>
          <a:xfrm>
            <a:off x="3735388" y="3862520"/>
            <a:ext cx="1674019" cy="671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40"/>
              <a:buFont typeface="Arial"/>
              <a:buNone/>
              <a:defRPr sz="939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9" name="Google Shape;229;p20"/>
          <p:cNvSpPr txBox="1">
            <a:spLocks noGrp="1"/>
          </p:cNvSpPr>
          <p:nvPr>
            <p:ph type="body" idx="9"/>
          </p:nvPr>
        </p:nvSpPr>
        <p:spPr>
          <a:xfrm>
            <a:off x="6050502" y="3862520"/>
            <a:ext cx="1658973" cy="671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40"/>
              <a:buFont typeface="Arial"/>
              <a:buNone/>
              <a:defRPr sz="939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230" name="Google Shape;230;p20" descr="A black and white logo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83129" y="229485"/>
            <a:ext cx="1377742" cy="330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10">
          <p15:clr>
            <a:srgbClr val="FBAE40"/>
          </p15:clr>
        </p15:guide>
        <p15:guide id="2" orient="horz" pos="2391">
          <p15:clr>
            <a:srgbClr val="FBAE40"/>
          </p15:clr>
        </p15:guide>
        <p15:guide id="3" orient="horz" pos="2096">
          <p15:clr>
            <a:srgbClr val="FBAE40"/>
          </p15:clr>
        </p15:guide>
        <p15:guide id="4" orient="horz" pos="378">
          <p15:clr>
            <a:srgbClr val="FBAE40"/>
          </p15:clr>
        </p15:guide>
        <p15:guide id="5" pos="907">
          <p15:clr>
            <a:srgbClr val="FBAE40"/>
          </p15:clr>
        </p15:guide>
        <p15:guide id="6" orient="horz" pos="872">
          <p15:clr>
            <a:srgbClr val="FBAE40"/>
          </p15:clr>
        </p15:guide>
        <p15:guide id="7" pos="1961">
          <p15:clr>
            <a:srgbClr val="FBAE40"/>
          </p15:clr>
        </p15:guide>
        <p15:guide id="8" pos="2353">
          <p15:clr>
            <a:srgbClr val="FBAE40"/>
          </p15:clr>
        </p15:guide>
        <p15:guide id="9" pos="3407">
          <p15:clr>
            <a:srgbClr val="FBAE40"/>
          </p15:clr>
        </p15:guide>
        <p15:guide id="10" pos="3810">
          <p15:clr>
            <a:srgbClr val="FBAE40"/>
          </p15:clr>
        </p15:guide>
        <p15:guide id="11" pos="4853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2 pictures">
  <p:cSld name="Title and 2 pictures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1"/>
          <p:cNvSpPr/>
          <p:nvPr/>
        </p:nvSpPr>
        <p:spPr>
          <a:xfrm>
            <a:off x="0" y="-1"/>
            <a:ext cx="9144000" cy="274320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21"/>
          <p:cNvSpPr/>
          <p:nvPr/>
        </p:nvSpPr>
        <p:spPr>
          <a:xfrm rot="10800000" flipH="1">
            <a:off x="0" y="2743199"/>
            <a:ext cx="9144000" cy="135776"/>
          </a:xfrm>
          <a:prstGeom prst="rect">
            <a:avLst/>
          </a:prstGeom>
          <a:solidFill>
            <a:srgbClr val="0094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1"/>
          <p:cNvSpPr/>
          <p:nvPr/>
        </p:nvSpPr>
        <p:spPr>
          <a:xfrm>
            <a:off x="4599929" y="1870236"/>
            <a:ext cx="3921771" cy="232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21"/>
          <p:cNvSpPr>
            <a:spLocks noGrp="1"/>
          </p:cNvSpPr>
          <p:nvPr>
            <p:ph type="pic" idx="2"/>
          </p:nvPr>
        </p:nvSpPr>
        <p:spPr>
          <a:xfrm>
            <a:off x="4599929" y="1868092"/>
            <a:ext cx="3921771" cy="2325290"/>
          </a:xfrm>
          <a:prstGeom prst="rect">
            <a:avLst/>
          </a:prstGeom>
          <a:noFill/>
          <a:ln>
            <a:noFill/>
          </a:ln>
        </p:spPr>
      </p:sp>
      <p:sp>
        <p:nvSpPr>
          <p:cNvPr id="236" name="Google Shape;236;p21"/>
          <p:cNvSpPr txBox="1">
            <a:spLocks noGrp="1"/>
          </p:cNvSpPr>
          <p:nvPr>
            <p:ph type="body" idx="1"/>
          </p:nvPr>
        </p:nvSpPr>
        <p:spPr>
          <a:xfrm>
            <a:off x="629841" y="3145632"/>
            <a:ext cx="3343275" cy="283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15"/>
              <a:buFont typeface="Arial"/>
              <a:buNone/>
              <a:defRPr sz="1215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7" name="Google Shape;237;p21"/>
          <p:cNvSpPr txBox="1">
            <a:spLocks noGrp="1"/>
          </p:cNvSpPr>
          <p:nvPr>
            <p:ph type="body" idx="3"/>
          </p:nvPr>
        </p:nvSpPr>
        <p:spPr>
          <a:xfrm>
            <a:off x="635000" y="3515616"/>
            <a:ext cx="3343275" cy="283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310"/>
              <a:buFont typeface="Arial"/>
              <a:buNone/>
              <a:defRPr sz="131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8" name="Google Shape;238;p21"/>
          <p:cNvSpPr/>
          <p:nvPr/>
        </p:nvSpPr>
        <p:spPr>
          <a:xfrm>
            <a:off x="4599929" y="1356271"/>
            <a:ext cx="3969000" cy="2835965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9" name="Google Shape;239;p21" descr="A black and white logo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83129" y="229485"/>
            <a:ext cx="1377742" cy="330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8">
          <p15:clr>
            <a:srgbClr val="FBAE40"/>
          </p15:clr>
        </p15:guide>
        <p15:guide id="2" orient="horz" pos="1178">
          <p15:clr>
            <a:srgbClr val="FBAE40"/>
          </p15:clr>
        </p15:guide>
        <p15:guide id="3" orient="horz" pos="1671">
          <p15:clr>
            <a:srgbClr val="FBAE40"/>
          </p15:clr>
        </p15:guide>
        <p15:guide id="4" orient="horz" pos="1977">
          <p15:clr>
            <a:srgbClr val="FBAE40"/>
          </p15:clr>
        </p15:guide>
        <p15:guide id="5" orient="horz" pos="2930">
          <p15:clr>
            <a:srgbClr val="FBAE40"/>
          </p15:clr>
        </p15:guide>
        <p15:guide id="6" orient="horz" pos="2641">
          <p15:clr>
            <a:srgbClr val="FBAE40"/>
          </p15:clr>
        </p15:guide>
        <p15:guide id="7" pos="2897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0"/>
            <a:ext cx="9144000" cy="76511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" name="Google Shape;11;p1" descr="A black and white logo&#10;&#10;Description automatically generated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3883129" y="229485"/>
            <a:ext cx="1377742" cy="33019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5" r:id="rId6"/>
    <p:sldLayoutId id="2147483656" r:id="rId7"/>
    <p:sldLayoutId id="2147483666" r:id="rId8"/>
    <p:sldLayoutId id="2147483667" r:id="rId9"/>
    <p:sldLayoutId id="214748366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398">
          <p15:clr>
            <a:srgbClr val="F26B43"/>
          </p15:clr>
        </p15:guide>
        <p15:guide id="2" orient="horz" pos="191">
          <p15:clr>
            <a:srgbClr val="F26B43"/>
          </p15:clr>
        </p15:guide>
        <p15:guide id="3" orient="horz" pos="344">
          <p15:clr>
            <a:srgbClr val="F26B43"/>
          </p15:clr>
        </p15:guide>
        <p15:guide id="4" pos="39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3"/>
          <p:cNvSpPr txBox="1"/>
          <p:nvPr/>
        </p:nvSpPr>
        <p:spPr>
          <a:xfrm>
            <a:off x="3795986" y="4490160"/>
            <a:ext cx="1551900" cy="3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roxima Nova"/>
              <a:buNone/>
            </a:pPr>
            <a:r>
              <a:rPr lang="en-IN" sz="1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Xx July, 2024</a:t>
            </a:r>
            <a:endParaRPr sz="1800" b="0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1" name="Google Shape;271;p23"/>
          <p:cNvSpPr/>
          <p:nvPr/>
        </p:nvSpPr>
        <p:spPr>
          <a:xfrm>
            <a:off x="438148" y="1962750"/>
            <a:ext cx="6225542" cy="6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7347"/>
              </a:lnSpc>
              <a:spcBef>
                <a:spcPts val="0"/>
              </a:spcBef>
              <a:spcAft>
                <a:spcPts val="0"/>
              </a:spcAft>
              <a:buClr>
                <a:srgbClr val="FFBE00"/>
              </a:buClr>
              <a:buSzPts val="3300"/>
              <a:buFont typeface="EB Garamond SemiBold"/>
              <a:buNone/>
            </a:pPr>
            <a:r>
              <a:rPr lang="en-US" sz="5000" dirty="0">
                <a:solidFill>
                  <a:schemeClr val="lt1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Best Practices in Amazon Redshift</a:t>
            </a:r>
            <a:endParaRPr lang="en-IN" sz="50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17BC9577-2259-195B-3BBD-A725AD2791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8">
            <a:extLst>
              <a:ext uri="{FF2B5EF4-FFF2-40B4-BE49-F238E27FC236}">
                <a16:creationId xmlns:a16="http://schemas.microsoft.com/office/drawing/2014/main" id="{E0812F57-0D0C-A4CE-2211-809875AF8B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07344" y="777575"/>
            <a:ext cx="8256596" cy="47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Disaster Recovery</a:t>
            </a:r>
            <a:endParaRPr lang="en-IN" sz="1800" b="1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0" name="Google Shape;320;p28">
            <a:extLst>
              <a:ext uri="{FF2B5EF4-FFF2-40B4-BE49-F238E27FC236}">
                <a16:creationId xmlns:a16="http://schemas.microsoft.com/office/drawing/2014/main" id="{288B7EBA-9009-7BB2-09AB-AAD64E9E025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511925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900" b="0" i="0" u="none" strike="noStrike" cap="none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10</a:t>
            </a:fld>
            <a:endParaRPr sz="900" b="0" i="0" u="none" strike="noStrike" cap="none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B4C269-7B2B-68F3-0B81-D292721B0AE5}"/>
              </a:ext>
            </a:extLst>
          </p:cNvPr>
          <p:cNvSpPr txBox="1"/>
          <p:nvPr/>
        </p:nvSpPr>
        <p:spPr>
          <a:xfrm>
            <a:off x="407344" y="1257300"/>
            <a:ext cx="8496626" cy="32444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22860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Cross-Region Replication: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Set up cross-region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snapshot copy </a:t>
            </a: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to ensure redundancy in case of regional failures.</a:t>
            </a:r>
          </a:p>
          <a:p>
            <a:pPr marL="457200" marR="0" lvl="0" indent="-22860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Automated Snapshots: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Configure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automated snapshots </a:t>
            </a: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for regular backups of your cluster.</a:t>
            </a:r>
          </a:p>
          <a:p>
            <a:pPr marL="457200" marR="0" lvl="0" indent="-22860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Failover and High Availability: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Use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Amazon Redshift Spectrum </a:t>
            </a: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for querying data from S3 during failovers.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Implement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multi-AZ clusters </a:t>
            </a: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for high availability.</a:t>
            </a:r>
          </a:p>
        </p:txBody>
      </p:sp>
    </p:spTree>
    <p:extLst>
      <p:ext uri="{BB962C8B-B14F-4D97-AF65-F5344CB8AC3E}">
        <p14:creationId xmlns:p14="http://schemas.microsoft.com/office/powerpoint/2010/main" val="3648845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20FDC6EA-9B75-C86C-DFA3-CC8FE657BB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8">
            <a:extLst>
              <a:ext uri="{FF2B5EF4-FFF2-40B4-BE49-F238E27FC236}">
                <a16:creationId xmlns:a16="http://schemas.microsoft.com/office/drawing/2014/main" id="{365D5F79-377C-7CC0-4781-688262FD90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07344" y="777575"/>
            <a:ext cx="8256596" cy="47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Backing Up and Restoring Amazon Redshift Provisioned</a:t>
            </a:r>
            <a:endParaRPr lang="en-IN" sz="1800" b="1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0" name="Google Shape;320;p28">
            <a:extLst>
              <a:ext uri="{FF2B5EF4-FFF2-40B4-BE49-F238E27FC236}">
                <a16:creationId xmlns:a16="http://schemas.microsoft.com/office/drawing/2014/main" id="{88D86DBA-6BAC-753E-639D-2829E71724F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511925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900" b="0" i="0" u="none" strike="noStrike" cap="none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11</a:t>
            </a:fld>
            <a:endParaRPr sz="900" b="0" i="0" u="none" strike="noStrike" cap="none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284283-D8A6-D4CD-6C3A-3BD134C68B1E}"/>
              </a:ext>
            </a:extLst>
          </p:cNvPr>
          <p:cNvSpPr txBox="1"/>
          <p:nvPr/>
        </p:nvSpPr>
        <p:spPr>
          <a:xfrm>
            <a:off x="407344" y="1257300"/>
            <a:ext cx="8496626" cy="229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22860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Snapshot Management: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Set up automated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daily snapshots </a:t>
            </a: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to ensure data recovery.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Use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manual snapshots </a:t>
            </a: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before major changes or updates.</a:t>
            </a:r>
          </a:p>
          <a:p>
            <a:pPr marL="457200" marR="0" lvl="0" indent="-22860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Restore from Snapshot: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Be ready to restore from snapshots to minimize downtime after data loss or corruption.</a:t>
            </a:r>
          </a:p>
        </p:txBody>
      </p:sp>
    </p:spTree>
    <p:extLst>
      <p:ext uri="{BB962C8B-B14F-4D97-AF65-F5344CB8AC3E}">
        <p14:creationId xmlns:p14="http://schemas.microsoft.com/office/powerpoint/2010/main" val="3157836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999AE563-0B13-F156-3CC7-D380725048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8">
            <a:extLst>
              <a:ext uri="{FF2B5EF4-FFF2-40B4-BE49-F238E27FC236}">
                <a16:creationId xmlns:a16="http://schemas.microsoft.com/office/drawing/2014/main" id="{F712A9AF-E09C-2EA2-BAEA-315DED3704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07344" y="777575"/>
            <a:ext cx="8256596" cy="47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Backing Up and Restoring Amazon Redshift Provisioned</a:t>
            </a:r>
            <a:endParaRPr lang="en-IN" sz="1800" b="1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0" name="Google Shape;320;p28">
            <a:extLst>
              <a:ext uri="{FF2B5EF4-FFF2-40B4-BE49-F238E27FC236}">
                <a16:creationId xmlns:a16="http://schemas.microsoft.com/office/drawing/2014/main" id="{0EC38531-F4EA-C1C2-BC29-17CD64E3F4D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511925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900" b="0" i="0" u="none" strike="noStrike" cap="none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12</a:t>
            </a:fld>
            <a:endParaRPr sz="900" b="0" i="0" u="none" strike="noStrike" cap="none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37CEB7-0BCE-505E-3433-B58A6A69E68D}"/>
              </a:ext>
            </a:extLst>
          </p:cNvPr>
          <p:cNvSpPr txBox="1"/>
          <p:nvPr/>
        </p:nvSpPr>
        <p:spPr>
          <a:xfrm>
            <a:off x="407344" y="1257300"/>
            <a:ext cx="8496626" cy="18132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22860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Snapshot Copy:</a:t>
            </a:r>
          </a:p>
          <a:p>
            <a:pPr marL="685800" marR="0" lvl="0" indent="-22860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Copy snapshots to S3 or other regions for added redundancy.</a:t>
            </a:r>
          </a:p>
          <a:p>
            <a:pPr marL="457200" marR="0" lvl="0" indent="-22860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Retain Snapshots:</a:t>
            </a:r>
          </a:p>
          <a:p>
            <a:pPr marL="685800" marR="0" lvl="0" indent="-22860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Retain snapshots based on your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data retention </a:t>
            </a: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policies.</a:t>
            </a:r>
          </a:p>
        </p:txBody>
      </p:sp>
    </p:spTree>
    <p:extLst>
      <p:ext uri="{BB962C8B-B14F-4D97-AF65-F5344CB8AC3E}">
        <p14:creationId xmlns:p14="http://schemas.microsoft.com/office/powerpoint/2010/main" val="7718040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ED6B10E3-2121-1904-94CA-5691C6C8F6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8">
            <a:extLst>
              <a:ext uri="{FF2B5EF4-FFF2-40B4-BE49-F238E27FC236}">
                <a16:creationId xmlns:a16="http://schemas.microsoft.com/office/drawing/2014/main" id="{A732389C-808C-3172-B45C-C46E74F957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07344" y="777575"/>
            <a:ext cx="8256596" cy="47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Backing Up and Restoring Amazon Redshift Serverless</a:t>
            </a:r>
            <a:endParaRPr lang="en-IN" sz="1800" b="1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0" name="Google Shape;320;p28">
            <a:extLst>
              <a:ext uri="{FF2B5EF4-FFF2-40B4-BE49-F238E27FC236}">
                <a16:creationId xmlns:a16="http://schemas.microsoft.com/office/drawing/2014/main" id="{6E5579CC-ED35-38C5-FBD7-0C6AE262241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511925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900" b="0" i="0" u="none" strike="noStrike" cap="none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13</a:t>
            </a:fld>
            <a:endParaRPr sz="900" b="0" i="0" u="none" strike="noStrike" cap="none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8CA1CB-EF85-D12C-5126-844AD7889FF4}"/>
              </a:ext>
            </a:extLst>
          </p:cNvPr>
          <p:cNvSpPr txBox="1"/>
          <p:nvPr/>
        </p:nvSpPr>
        <p:spPr>
          <a:xfrm>
            <a:off x="407344" y="1257300"/>
            <a:ext cx="8496626" cy="3090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22860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Automated Snapshots: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Amazon Redshift Serverless automatically takes snapshots, but ensure the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frequency</a:t>
            </a: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aligns with your data retention policies.</a:t>
            </a:r>
          </a:p>
          <a:p>
            <a:pPr marL="457200" marR="0" lvl="0" indent="-22860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On-Demand Backups: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Trigger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on-demand backups </a:t>
            </a: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before significant changes or updates.</a:t>
            </a:r>
          </a:p>
          <a:p>
            <a:pPr marL="457200" marR="0" lvl="0" indent="-22860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Restore: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Use automated or on-demand restores to recover data in the event of an issue.</a:t>
            </a:r>
          </a:p>
        </p:txBody>
      </p:sp>
    </p:spTree>
    <p:extLst>
      <p:ext uri="{BB962C8B-B14F-4D97-AF65-F5344CB8AC3E}">
        <p14:creationId xmlns:p14="http://schemas.microsoft.com/office/powerpoint/2010/main" val="3852207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>
          <a:extLst>
            <a:ext uri="{FF2B5EF4-FFF2-40B4-BE49-F238E27FC236}">
              <a16:creationId xmlns:a16="http://schemas.microsoft.com/office/drawing/2014/main" id="{6E01E568-97C7-9FE0-5947-0E9BBF5AB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5">
            <a:extLst>
              <a:ext uri="{FF2B5EF4-FFF2-40B4-BE49-F238E27FC236}">
                <a16:creationId xmlns:a16="http://schemas.microsoft.com/office/drawing/2014/main" id="{66E6FC4A-69DD-BC9E-EDD5-84E5693B60CE}"/>
              </a:ext>
            </a:extLst>
          </p:cNvPr>
          <p:cNvSpPr txBox="1"/>
          <p:nvPr/>
        </p:nvSpPr>
        <p:spPr>
          <a:xfrm>
            <a:off x="626104" y="1251622"/>
            <a:ext cx="443241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KEY TAKEAWAY</a:t>
            </a:r>
            <a:endParaRPr sz="2800" b="1" i="0" u="none" strike="noStrike" cap="none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84" name="Google Shape;384;p35">
            <a:extLst>
              <a:ext uri="{FF2B5EF4-FFF2-40B4-BE49-F238E27FC236}">
                <a16:creationId xmlns:a16="http://schemas.microsoft.com/office/drawing/2014/main" id="{6A7B2066-AABC-887D-4144-4E0E32B04D86}"/>
              </a:ext>
            </a:extLst>
          </p:cNvPr>
          <p:cNvSpPr txBox="1"/>
          <p:nvPr/>
        </p:nvSpPr>
        <p:spPr>
          <a:xfrm>
            <a:off x="1192950" y="3247352"/>
            <a:ext cx="7564853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Compliance Best Practices:</a:t>
            </a:r>
          </a:p>
          <a:p>
            <a:pPr marL="228600" lvl="1">
              <a:buSzPts val="1800"/>
            </a:pPr>
            <a:r>
              <a:rPr lang="en-US" sz="18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Ensure regular backup and disaster recovery procedures.</a:t>
            </a:r>
          </a:p>
          <a:p>
            <a:pPr marL="228600" lvl="1">
              <a:buSzPts val="1800"/>
            </a:pPr>
            <a:r>
              <a:rPr lang="en-US" sz="18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Follow regulatory compliance standards.</a:t>
            </a:r>
            <a:endParaRPr lang="en-US" i="0" u="none" strike="noStrike" cap="none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85" name="Google Shape;385;p35">
            <a:extLst>
              <a:ext uri="{FF2B5EF4-FFF2-40B4-BE49-F238E27FC236}">
                <a16:creationId xmlns:a16="http://schemas.microsoft.com/office/drawing/2014/main" id="{69E04FAB-AE81-A609-BD25-1764C60D73D8}"/>
              </a:ext>
            </a:extLst>
          </p:cNvPr>
          <p:cNvSpPr txBox="1"/>
          <p:nvPr/>
        </p:nvSpPr>
        <p:spPr>
          <a:xfrm>
            <a:off x="626104" y="2048345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01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86" name="Google Shape;386;p35">
            <a:extLst>
              <a:ext uri="{FF2B5EF4-FFF2-40B4-BE49-F238E27FC236}">
                <a16:creationId xmlns:a16="http://schemas.microsoft.com/office/drawing/2014/main" id="{A5F314E9-7A65-8985-5384-C4FB82D6EB95}"/>
              </a:ext>
            </a:extLst>
          </p:cNvPr>
          <p:cNvSpPr txBox="1"/>
          <p:nvPr/>
        </p:nvSpPr>
        <p:spPr>
          <a:xfrm>
            <a:off x="626104" y="3444728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02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" name="Google Shape;384;p35">
            <a:extLst>
              <a:ext uri="{FF2B5EF4-FFF2-40B4-BE49-F238E27FC236}">
                <a16:creationId xmlns:a16="http://schemas.microsoft.com/office/drawing/2014/main" id="{A77D1020-2CA4-3CE7-CC7D-FC9A8EAC5181}"/>
              </a:ext>
            </a:extLst>
          </p:cNvPr>
          <p:cNvSpPr txBox="1"/>
          <p:nvPr/>
        </p:nvSpPr>
        <p:spPr>
          <a:xfrm>
            <a:off x="1183942" y="1946582"/>
            <a:ext cx="7573861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Security Best Practices:</a:t>
            </a:r>
          </a:p>
          <a:p>
            <a:pPr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Leverage IAM roles for secure resource access.</a:t>
            </a:r>
          </a:p>
          <a:p>
            <a:pPr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Encrypt data both at rest and in transit.</a:t>
            </a:r>
          </a:p>
          <a:p>
            <a:pPr marR="0" lvl="0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Implement fine-grained access control and auditing.</a:t>
            </a:r>
            <a:endParaRPr lang="en-US" sz="1400" i="0" u="none" strike="noStrike" cap="none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  <p:extLst>
      <p:ext uri="{BB962C8B-B14F-4D97-AF65-F5344CB8AC3E}">
        <p14:creationId xmlns:p14="http://schemas.microsoft.com/office/powerpoint/2010/main" val="4206752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4"/>
          <p:cNvSpPr txBox="1"/>
          <p:nvPr/>
        </p:nvSpPr>
        <p:spPr>
          <a:xfrm>
            <a:off x="500696" y="3752448"/>
            <a:ext cx="7271704" cy="113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1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Course :</a:t>
            </a:r>
            <a:r>
              <a:rPr lang="en-IN" sz="1800" b="0" i="0" u="none" strike="noStrike" cap="none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 Amazon Redshift</a:t>
            </a:r>
            <a:endParaRPr sz="1800" b="0" i="0" u="none" strike="noStrike" cap="none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1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Lecture On :</a:t>
            </a:r>
            <a:r>
              <a:rPr lang="en-IN" sz="1800" b="0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b="0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Best Practices in Amazon Redshift and AWS Services</a:t>
            </a:r>
            <a:endParaRPr sz="1800" b="0" i="0" u="none" strike="noStrike" cap="none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1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Instructor :</a:t>
            </a:r>
            <a:r>
              <a:rPr lang="en-IN" sz="1800" b="0" i="0" u="none" strike="noStrike" cap="none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 Nitin</a:t>
            </a:r>
            <a:endParaRPr sz="1800" b="0" i="0" u="none" strike="noStrike" cap="none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5"/>
          <p:cNvSpPr txBox="1"/>
          <p:nvPr/>
        </p:nvSpPr>
        <p:spPr>
          <a:xfrm>
            <a:off x="560116" y="1579343"/>
            <a:ext cx="5476875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0" i="0" u="none" strike="noStrike" cap="none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In Last Class, we covered….</a:t>
            </a:r>
            <a:endParaRPr sz="2800" b="0" i="0" u="none" strike="noStrike" cap="none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" name="Google Shape;306;p27">
            <a:extLst>
              <a:ext uri="{FF2B5EF4-FFF2-40B4-BE49-F238E27FC236}">
                <a16:creationId xmlns:a16="http://schemas.microsoft.com/office/drawing/2014/main" id="{E89BD42E-DB9F-CEF7-4C24-076583445C77}"/>
              </a:ext>
            </a:extLst>
          </p:cNvPr>
          <p:cNvSpPr txBox="1"/>
          <p:nvPr/>
        </p:nvSpPr>
        <p:spPr>
          <a:xfrm>
            <a:off x="1117058" y="2284005"/>
            <a:ext cx="64899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bg1"/>
                </a:solidFill>
                <a:latin typeface="Avenir"/>
                <a:ea typeface="Avenir"/>
                <a:cs typeface="Avenir"/>
                <a:sym typeface="Avenir"/>
              </a:rPr>
              <a:t>Analytics concepts</a:t>
            </a:r>
          </a:p>
        </p:txBody>
      </p:sp>
      <p:sp>
        <p:nvSpPr>
          <p:cNvPr id="5" name="Google Shape;307;p27">
            <a:extLst>
              <a:ext uri="{FF2B5EF4-FFF2-40B4-BE49-F238E27FC236}">
                <a16:creationId xmlns:a16="http://schemas.microsoft.com/office/drawing/2014/main" id="{861B03CA-7B7C-53B3-E620-95968214F4AD}"/>
              </a:ext>
            </a:extLst>
          </p:cNvPr>
          <p:cNvSpPr txBox="1"/>
          <p:nvPr/>
        </p:nvSpPr>
        <p:spPr>
          <a:xfrm>
            <a:off x="1117058" y="2728778"/>
            <a:ext cx="73938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2000" b="0" i="0" u="none" strike="noStrike" cap="none" dirty="0">
                <a:solidFill>
                  <a:schemeClr val="bg1"/>
                </a:solidFill>
                <a:latin typeface="Avenir"/>
                <a:ea typeface="Avenir"/>
                <a:cs typeface="Avenir"/>
                <a:sym typeface="Avenir"/>
              </a:rPr>
              <a:t>AWS services for analytics</a:t>
            </a:r>
          </a:p>
        </p:txBody>
      </p:sp>
      <p:sp>
        <p:nvSpPr>
          <p:cNvPr id="6" name="Google Shape;308;p27">
            <a:extLst>
              <a:ext uri="{FF2B5EF4-FFF2-40B4-BE49-F238E27FC236}">
                <a16:creationId xmlns:a16="http://schemas.microsoft.com/office/drawing/2014/main" id="{D09E93CC-7116-FEE1-67D2-BB524793F263}"/>
              </a:ext>
            </a:extLst>
          </p:cNvPr>
          <p:cNvSpPr txBox="1"/>
          <p:nvPr/>
        </p:nvSpPr>
        <p:spPr>
          <a:xfrm>
            <a:off x="1117058" y="3645204"/>
            <a:ext cx="70014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bg1"/>
                </a:solidFill>
                <a:latin typeface="Avenir"/>
                <a:ea typeface="Avenir"/>
                <a:cs typeface="Avenir"/>
                <a:sym typeface="Avenir"/>
              </a:rPr>
              <a:t>Introduction to Modern Data Architecture</a:t>
            </a:r>
            <a:endParaRPr lang="en-IN" sz="2000" b="0" i="0" u="none" strike="noStrike" cap="none" dirty="0">
              <a:solidFill>
                <a:schemeClr val="bg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" name="Google Shape;309;p27">
            <a:extLst>
              <a:ext uri="{FF2B5EF4-FFF2-40B4-BE49-F238E27FC236}">
                <a16:creationId xmlns:a16="http://schemas.microsoft.com/office/drawing/2014/main" id="{EAFC9CF4-D02C-B7F5-7CA1-7A5A9BE31ACF}"/>
              </a:ext>
            </a:extLst>
          </p:cNvPr>
          <p:cNvSpPr txBox="1"/>
          <p:nvPr/>
        </p:nvSpPr>
        <p:spPr>
          <a:xfrm>
            <a:off x="1117058" y="3214325"/>
            <a:ext cx="73938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2000" b="0" i="0" u="none" strike="noStrike" cap="none" dirty="0">
                <a:solidFill>
                  <a:schemeClr val="bg1"/>
                </a:solidFill>
                <a:latin typeface="Avenir"/>
                <a:ea typeface="Avenir"/>
                <a:cs typeface="Avenir"/>
                <a:sym typeface="Avenir"/>
              </a:rPr>
              <a:t>Introduction to data lake</a:t>
            </a:r>
          </a:p>
        </p:txBody>
      </p:sp>
      <p:sp>
        <p:nvSpPr>
          <p:cNvPr id="8" name="Google Shape;311;p27">
            <a:extLst>
              <a:ext uri="{FF2B5EF4-FFF2-40B4-BE49-F238E27FC236}">
                <a16:creationId xmlns:a16="http://schemas.microsoft.com/office/drawing/2014/main" id="{E7B35970-EFB5-423B-D077-45329EA3B3C3}"/>
              </a:ext>
            </a:extLst>
          </p:cNvPr>
          <p:cNvSpPr txBox="1"/>
          <p:nvPr/>
        </p:nvSpPr>
        <p:spPr>
          <a:xfrm>
            <a:off x="560116" y="2213904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01</a:t>
            </a:r>
            <a:endParaRPr sz="2800" b="1" i="0" u="none" strike="noStrike" cap="none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" name="Google Shape;312;p27">
            <a:extLst>
              <a:ext uri="{FF2B5EF4-FFF2-40B4-BE49-F238E27FC236}">
                <a16:creationId xmlns:a16="http://schemas.microsoft.com/office/drawing/2014/main" id="{619936AD-32B7-7622-BDDB-C3D5E945B3CB}"/>
              </a:ext>
            </a:extLst>
          </p:cNvPr>
          <p:cNvSpPr txBox="1"/>
          <p:nvPr/>
        </p:nvSpPr>
        <p:spPr>
          <a:xfrm>
            <a:off x="560116" y="2667964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02</a:t>
            </a:r>
            <a:endParaRPr sz="2800" b="1" i="0" u="none" strike="noStrike" cap="none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" name="Google Shape;313;p27">
            <a:extLst>
              <a:ext uri="{FF2B5EF4-FFF2-40B4-BE49-F238E27FC236}">
                <a16:creationId xmlns:a16="http://schemas.microsoft.com/office/drawing/2014/main" id="{82CE2080-0F6F-25EA-68F1-C3DC23409E64}"/>
              </a:ext>
            </a:extLst>
          </p:cNvPr>
          <p:cNvSpPr txBox="1"/>
          <p:nvPr/>
        </p:nvSpPr>
        <p:spPr>
          <a:xfrm>
            <a:off x="560116" y="3134328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03</a:t>
            </a:r>
            <a:endParaRPr sz="2800" b="1" i="0" u="none" strike="noStrike" cap="none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" name="Google Shape;314;p27">
            <a:extLst>
              <a:ext uri="{FF2B5EF4-FFF2-40B4-BE49-F238E27FC236}">
                <a16:creationId xmlns:a16="http://schemas.microsoft.com/office/drawing/2014/main" id="{16D12BCB-3ED6-56D0-18AD-881C50A63B41}"/>
              </a:ext>
            </a:extLst>
          </p:cNvPr>
          <p:cNvSpPr txBox="1"/>
          <p:nvPr/>
        </p:nvSpPr>
        <p:spPr>
          <a:xfrm>
            <a:off x="560116" y="3588388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04</a:t>
            </a:r>
            <a:endParaRPr sz="2800" b="1" i="0" u="none" strike="noStrike" cap="none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308;p27">
            <a:extLst>
              <a:ext uri="{FF2B5EF4-FFF2-40B4-BE49-F238E27FC236}">
                <a16:creationId xmlns:a16="http://schemas.microsoft.com/office/drawing/2014/main" id="{6E1EA4F3-FEDE-0C2E-20BF-06C98A3E5B6D}"/>
              </a:ext>
            </a:extLst>
          </p:cNvPr>
          <p:cNvSpPr txBox="1"/>
          <p:nvPr/>
        </p:nvSpPr>
        <p:spPr>
          <a:xfrm>
            <a:off x="1116982" y="4094171"/>
            <a:ext cx="70014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bg1"/>
                </a:solidFill>
                <a:latin typeface="Avenir"/>
                <a:ea typeface="Avenir"/>
                <a:cs typeface="Avenir"/>
                <a:sym typeface="Avenir"/>
              </a:rPr>
              <a:t>AWS Services for Modern Data Architecture</a:t>
            </a:r>
            <a:endParaRPr lang="en-IN" sz="2000" b="0" i="0" u="none" strike="noStrike" cap="none" dirty="0">
              <a:solidFill>
                <a:schemeClr val="bg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Google Shape;314;p27">
            <a:extLst>
              <a:ext uri="{FF2B5EF4-FFF2-40B4-BE49-F238E27FC236}">
                <a16:creationId xmlns:a16="http://schemas.microsoft.com/office/drawing/2014/main" id="{AF6F0062-44A4-BA2D-664B-C6AE603DCE2F}"/>
              </a:ext>
            </a:extLst>
          </p:cNvPr>
          <p:cNvSpPr txBox="1"/>
          <p:nvPr/>
        </p:nvSpPr>
        <p:spPr>
          <a:xfrm>
            <a:off x="560040" y="4037355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05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/>
          <p:cNvSpPr txBox="1"/>
          <p:nvPr/>
        </p:nvSpPr>
        <p:spPr>
          <a:xfrm>
            <a:off x="4581120" y="1036383"/>
            <a:ext cx="5493203" cy="621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333F"/>
              </a:buClr>
              <a:buSzPts val="3600"/>
              <a:buFont typeface="Proxima Nova"/>
              <a:buNone/>
            </a:pPr>
            <a:r>
              <a:rPr lang="en-IN" sz="3600" b="0" i="0" u="none" strike="noStrike" cap="none" dirty="0">
                <a:solidFill>
                  <a:srgbClr val="F5333F"/>
                </a:solidFill>
                <a:latin typeface="Avenir"/>
                <a:ea typeface="Avenir"/>
                <a:cs typeface="Avenir"/>
                <a:sym typeface="Avenir"/>
              </a:rPr>
              <a:t>Poll 1</a:t>
            </a:r>
            <a:endParaRPr sz="14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8" name="Google Shape;298;p26"/>
          <p:cNvSpPr txBox="1"/>
          <p:nvPr/>
        </p:nvSpPr>
        <p:spPr>
          <a:xfrm>
            <a:off x="4572000" y="1658138"/>
            <a:ext cx="4423410" cy="2939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What do you consider the most important best practice for optimizing performance in Amazon Redshift?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lang="en-US" sz="1600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Proper table design and distribution keys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Regular vacuuming and analyzing of tables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Use of sorting keys for query optimization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Optimizing query performance with WLM </a:t>
            </a: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Regular data backups and snapshot management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7"/>
          <p:cNvSpPr txBox="1">
            <a:spLocks noGrp="1"/>
          </p:cNvSpPr>
          <p:nvPr>
            <p:ph type="sldNum" idx="12"/>
          </p:nvPr>
        </p:nvSpPr>
        <p:spPr>
          <a:xfrm>
            <a:off x="6502138" y="451580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2000" b="0" i="0" u="none" strike="noStrike" cap="none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t>5</a:t>
            </a:fld>
            <a:endParaRPr sz="2000" b="0" i="0" u="none" strike="noStrike" cap="none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  <p:sp>
        <p:nvSpPr>
          <p:cNvPr id="305" name="Google Shape;305;p27"/>
          <p:cNvSpPr txBox="1"/>
          <p:nvPr/>
        </p:nvSpPr>
        <p:spPr>
          <a:xfrm>
            <a:off x="560116" y="1021572"/>
            <a:ext cx="443241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Today’s Agenda</a:t>
            </a:r>
            <a:endParaRPr sz="28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392;p36">
            <a:extLst>
              <a:ext uri="{FF2B5EF4-FFF2-40B4-BE49-F238E27FC236}">
                <a16:creationId xmlns:a16="http://schemas.microsoft.com/office/drawing/2014/main" id="{0759E890-7FCE-B333-2336-36FCE7880C8B}"/>
              </a:ext>
            </a:extLst>
          </p:cNvPr>
          <p:cNvSpPr txBox="1"/>
          <p:nvPr/>
        </p:nvSpPr>
        <p:spPr>
          <a:xfrm>
            <a:off x="1287218" y="1748826"/>
            <a:ext cx="6569564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bg1"/>
                </a:solidFill>
                <a:latin typeface="Avenir"/>
                <a:ea typeface="Avenir"/>
                <a:cs typeface="Avenir"/>
                <a:sym typeface="Avenir"/>
              </a:rPr>
              <a:t>Introduction to Amazon Redshift security and compliance</a:t>
            </a:r>
            <a:endParaRPr lang="en-IN" sz="2000" b="0" i="0" u="none" strike="noStrike" cap="none" dirty="0">
              <a:solidFill>
                <a:schemeClr val="bg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Google Shape;393;p36">
            <a:extLst>
              <a:ext uri="{FF2B5EF4-FFF2-40B4-BE49-F238E27FC236}">
                <a16:creationId xmlns:a16="http://schemas.microsoft.com/office/drawing/2014/main" id="{67058FB8-C2FA-8A43-D50E-C0B24F9F0C98}"/>
              </a:ext>
            </a:extLst>
          </p:cNvPr>
          <p:cNvSpPr txBox="1"/>
          <p:nvPr/>
        </p:nvSpPr>
        <p:spPr>
          <a:xfrm>
            <a:off x="1287218" y="2212342"/>
            <a:ext cx="575366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bg1"/>
                </a:solidFill>
                <a:latin typeface="Avenir"/>
                <a:ea typeface="Avenir"/>
                <a:cs typeface="Avenir"/>
                <a:sym typeface="Avenir"/>
              </a:rPr>
              <a:t>Authentication with Amazon Redshift</a:t>
            </a:r>
          </a:p>
        </p:txBody>
      </p:sp>
      <p:sp>
        <p:nvSpPr>
          <p:cNvPr id="4" name="Google Shape;394;p36">
            <a:extLst>
              <a:ext uri="{FF2B5EF4-FFF2-40B4-BE49-F238E27FC236}">
                <a16:creationId xmlns:a16="http://schemas.microsoft.com/office/drawing/2014/main" id="{0FA2B12F-2D4D-6698-B1CE-324F1CE2445B}"/>
              </a:ext>
            </a:extLst>
          </p:cNvPr>
          <p:cNvSpPr txBox="1"/>
          <p:nvPr/>
        </p:nvSpPr>
        <p:spPr>
          <a:xfrm>
            <a:off x="720372" y="1671882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01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" name="Google Shape;395;p36">
            <a:extLst>
              <a:ext uri="{FF2B5EF4-FFF2-40B4-BE49-F238E27FC236}">
                <a16:creationId xmlns:a16="http://schemas.microsoft.com/office/drawing/2014/main" id="{68C2D8BC-3D35-1A0E-4F93-09EEC759EADE}"/>
              </a:ext>
            </a:extLst>
          </p:cNvPr>
          <p:cNvSpPr txBox="1"/>
          <p:nvPr/>
        </p:nvSpPr>
        <p:spPr>
          <a:xfrm>
            <a:off x="720372" y="2132332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02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" name="Google Shape;393;p36">
            <a:extLst>
              <a:ext uri="{FF2B5EF4-FFF2-40B4-BE49-F238E27FC236}">
                <a16:creationId xmlns:a16="http://schemas.microsoft.com/office/drawing/2014/main" id="{23CD4159-756E-2C6D-8229-E22F609EC885}"/>
              </a:ext>
            </a:extLst>
          </p:cNvPr>
          <p:cNvSpPr txBox="1"/>
          <p:nvPr/>
        </p:nvSpPr>
        <p:spPr>
          <a:xfrm>
            <a:off x="1287218" y="2736073"/>
            <a:ext cx="649661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bg1"/>
                </a:solidFill>
                <a:latin typeface="Avenir"/>
                <a:ea typeface="Avenir"/>
                <a:cs typeface="Avenir"/>
                <a:sym typeface="Avenir"/>
              </a:rPr>
              <a:t>Access control with Amazon Redshift</a:t>
            </a:r>
          </a:p>
        </p:txBody>
      </p:sp>
      <p:sp>
        <p:nvSpPr>
          <p:cNvPr id="7" name="Google Shape;395;p36">
            <a:extLst>
              <a:ext uri="{FF2B5EF4-FFF2-40B4-BE49-F238E27FC236}">
                <a16:creationId xmlns:a16="http://schemas.microsoft.com/office/drawing/2014/main" id="{EE64F87D-2F22-5F58-B129-28FF6C793519}"/>
              </a:ext>
            </a:extLst>
          </p:cNvPr>
          <p:cNvSpPr txBox="1"/>
          <p:nvPr/>
        </p:nvSpPr>
        <p:spPr>
          <a:xfrm>
            <a:off x="720372" y="2656063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03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" name="Google Shape;393;p36">
            <a:extLst>
              <a:ext uri="{FF2B5EF4-FFF2-40B4-BE49-F238E27FC236}">
                <a16:creationId xmlns:a16="http://schemas.microsoft.com/office/drawing/2014/main" id="{5DCA2467-3F07-0F32-572B-0FBF7C54FDCE}"/>
              </a:ext>
            </a:extLst>
          </p:cNvPr>
          <p:cNvSpPr txBox="1"/>
          <p:nvPr/>
        </p:nvSpPr>
        <p:spPr>
          <a:xfrm>
            <a:off x="1287218" y="3271234"/>
            <a:ext cx="649661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bg1"/>
                </a:solidFill>
                <a:latin typeface="Avenir"/>
                <a:ea typeface="Avenir"/>
                <a:cs typeface="Avenir"/>
                <a:sym typeface="Avenir"/>
              </a:rPr>
              <a:t>Data encryption with Amazon Redshift </a:t>
            </a:r>
          </a:p>
        </p:txBody>
      </p:sp>
      <p:sp>
        <p:nvSpPr>
          <p:cNvPr id="9" name="Google Shape;395;p36">
            <a:extLst>
              <a:ext uri="{FF2B5EF4-FFF2-40B4-BE49-F238E27FC236}">
                <a16:creationId xmlns:a16="http://schemas.microsoft.com/office/drawing/2014/main" id="{08A3263D-8CC6-023D-1158-A6A1F342ACDB}"/>
              </a:ext>
            </a:extLst>
          </p:cNvPr>
          <p:cNvSpPr txBox="1"/>
          <p:nvPr/>
        </p:nvSpPr>
        <p:spPr>
          <a:xfrm>
            <a:off x="720372" y="3191224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04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" name="Google Shape;393;p36">
            <a:extLst>
              <a:ext uri="{FF2B5EF4-FFF2-40B4-BE49-F238E27FC236}">
                <a16:creationId xmlns:a16="http://schemas.microsoft.com/office/drawing/2014/main" id="{8999D920-08E2-CA87-B37F-C25AA875B67B}"/>
              </a:ext>
            </a:extLst>
          </p:cNvPr>
          <p:cNvSpPr txBox="1"/>
          <p:nvPr/>
        </p:nvSpPr>
        <p:spPr>
          <a:xfrm>
            <a:off x="1287218" y="3810491"/>
            <a:ext cx="649661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bg1"/>
                </a:solidFill>
                <a:latin typeface="Avenir"/>
                <a:ea typeface="Avenir"/>
                <a:cs typeface="Avenir"/>
                <a:sym typeface="Avenir"/>
              </a:rPr>
              <a:t>Disaster recovery</a:t>
            </a:r>
          </a:p>
        </p:txBody>
      </p:sp>
      <p:sp>
        <p:nvSpPr>
          <p:cNvPr id="11" name="Google Shape;395;p36">
            <a:extLst>
              <a:ext uri="{FF2B5EF4-FFF2-40B4-BE49-F238E27FC236}">
                <a16:creationId xmlns:a16="http://schemas.microsoft.com/office/drawing/2014/main" id="{6EA3D873-09C3-A3EE-FAA6-01C568357604}"/>
              </a:ext>
            </a:extLst>
          </p:cNvPr>
          <p:cNvSpPr txBox="1"/>
          <p:nvPr/>
        </p:nvSpPr>
        <p:spPr>
          <a:xfrm>
            <a:off x="720372" y="3730481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05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" name="Google Shape;393;p36">
            <a:extLst>
              <a:ext uri="{FF2B5EF4-FFF2-40B4-BE49-F238E27FC236}">
                <a16:creationId xmlns:a16="http://schemas.microsoft.com/office/drawing/2014/main" id="{78479D5D-7B9C-7508-BA85-4E8AD4D661EC}"/>
              </a:ext>
            </a:extLst>
          </p:cNvPr>
          <p:cNvSpPr txBox="1"/>
          <p:nvPr/>
        </p:nvSpPr>
        <p:spPr>
          <a:xfrm>
            <a:off x="1287218" y="4311362"/>
            <a:ext cx="6496612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bg1"/>
                </a:solidFill>
                <a:latin typeface="Avenir"/>
                <a:ea typeface="Avenir"/>
                <a:cs typeface="Avenir"/>
                <a:sym typeface="Avenir"/>
              </a:rPr>
              <a:t>Backing up and restoring Amazon Redshift provisioned</a:t>
            </a:r>
          </a:p>
        </p:txBody>
      </p:sp>
      <p:sp>
        <p:nvSpPr>
          <p:cNvPr id="13" name="Google Shape;395;p36">
            <a:extLst>
              <a:ext uri="{FF2B5EF4-FFF2-40B4-BE49-F238E27FC236}">
                <a16:creationId xmlns:a16="http://schemas.microsoft.com/office/drawing/2014/main" id="{D3F3DF5E-BAA7-2962-42FF-6CC8B29EB0A5}"/>
              </a:ext>
            </a:extLst>
          </p:cNvPr>
          <p:cNvSpPr txBox="1"/>
          <p:nvPr/>
        </p:nvSpPr>
        <p:spPr>
          <a:xfrm>
            <a:off x="720372" y="4231352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06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135EC8A0-96A2-3939-0F55-27C8436B4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8">
            <a:extLst>
              <a:ext uri="{FF2B5EF4-FFF2-40B4-BE49-F238E27FC236}">
                <a16:creationId xmlns:a16="http://schemas.microsoft.com/office/drawing/2014/main" id="{0FDA5B74-391D-9A75-9570-0B98B16478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07344" y="777575"/>
            <a:ext cx="8256596" cy="47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Amazon Redshift Security and Compliance</a:t>
            </a:r>
            <a:endParaRPr lang="en-IN" sz="1800" b="1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0" name="Google Shape;320;p28">
            <a:extLst>
              <a:ext uri="{FF2B5EF4-FFF2-40B4-BE49-F238E27FC236}">
                <a16:creationId xmlns:a16="http://schemas.microsoft.com/office/drawing/2014/main" id="{820F0848-B7BD-A514-9A82-BBCED132210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511925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900" b="0" i="0" u="none" strike="noStrike" cap="none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6</a:t>
            </a:fld>
            <a:endParaRPr sz="900" b="0" i="0" u="none" strike="noStrike" cap="none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723620-EEB7-6F86-3211-072F527CB2B1}"/>
              </a:ext>
            </a:extLst>
          </p:cNvPr>
          <p:cNvSpPr txBox="1"/>
          <p:nvPr/>
        </p:nvSpPr>
        <p:spPr>
          <a:xfrm>
            <a:off x="407344" y="1257300"/>
            <a:ext cx="8496626" cy="27673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22860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Security Features: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Built-in data encryption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IAM integration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Fine-grained access control</a:t>
            </a:r>
          </a:p>
          <a:p>
            <a:pPr marL="457200" marR="0" lvl="0" indent="-22860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Compliance: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Compliance with GDPR, HIPAA, SOC 1, 2, 3, PCI DSS, and more.</a:t>
            </a:r>
            <a:endParaRPr lang="en-US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  <p:extLst>
      <p:ext uri="{BB962C8B-B14F-4D97-AF65-F5344CB8AC3E}">
        <p14:creationId xmlns:p14="http://schemas.microsoft.com/office/powerpoint/2010/main" val="3434421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37273A21-969C-1E31-0EDE-40F5BFA11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8">
            <a:extLst>
              <a:ext uri="{FF2B5EF4-FFF2-40B4-BE49-F238E27FC236}">
                <a16:creationId xmlns:a16="http://schemas.microsoft.com/office/drawing/2014/main" id="{82CC008A-5D64-58C1-2426-952F3F1DEB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07344" y="777575"/>
            <a:ext cx="8256596" cy="47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IN" sz="18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Authentication with Amazon Redshift</a:t>
            </a:r>
          </a:p>
        </p:txBody>
      </p:sp>
      <p:sp>
        <p:nvSpPr>
          <p:cNvPr id="320" name="Google Shape;320;p28">
            <a:extLst>
              <a:ext uri="{FF2B5EF4-FFF2-40B4-BE49-F238E27FC236}">
                <a16:creationId xmlns:a16="http://schemas.microsoft.com/office/drawing/2014/main" id="{02BA840D-AA8A-49A4-0196-0D96AAC9FBE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511925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900" b="0" i="0" u="none" strike="noStrike" cap="none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7</a:t>
            </a:fld>
            <a:endParaRPr sz="900" b="0" i="0" u="none" strike="noStrike" cap="none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B7FFCE-6905-700E-37BC-497BE29E9118}"/>
              </a:ext>
            </a:extLst>
          </p:cNvPr>
          <p:cNvSpPr txBox="1"/>
          <p:nvPr/>
        </p:nvSpPr>
        <p:spPr>
          <a:xfrm>
            <a:off x="407344" y="1257300"/>
            <a:ext cx="8496626" cy="229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22860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Best Practices for Authentication: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Use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IAM roles </a:t>
            </a: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for AWS resource access (e.g., S3 buckets).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Enable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Federated Authentication </a:t>
            </a: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for single sign-on (SSO) via identity providers (e.g., Active Directory).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Use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multi-factor authentication (MFA) </a:t>
            </a: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to secure admin access.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Database user management: </a:t>
            </a: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Create least-privilege database users and groups.</a:t>
            </a:r>
            <a:endParaRPr lang="en-US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  <p:extLst>
      <p:ext uri="{BB962C8B-B14F-4D97-AF65-F5344CB8AC3E}">
        <p14:creationId xmlns:p14="http://schemas.microsoft.com/office/powerpoint/2010/main" val="2226093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5972C0A3-B8EB-3FB2-A40F-5B397B7CFB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8">
            <a:extLst>
              <a:ext uri="{FF2B5EF4-FFF2-40B4-BE49-F238E27FC236}">
                <a16:creationId xmlns:a16="http://schemas.microsoft.com/office/drawing/2014/main" id="{58C5E7B1-43CA-7919-B52A-A2DFFBF8C0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07344" y="777575"/>
            <a:ext cx="8256596" cy="47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Access Control with Amazon Redshift</a:t>
            </a:r>
            <a:endParaRPr lang="en-IN" sz="1800" b="1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0" name="Google Shape;320;p28">
            <a:extLst>
              <a:ext uri="{FF2B5EF4-FFF2-40B4-BE49-F238E27FC236}">
                <a16:creationId xmlns:a16="http://schemas.microsoft.com/office/drawing/2014/main" id="{7FD5F8F1-72CD-4BE5-C1E6-69AE4C8E473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511925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900" b="0" i="0" u="none" strike="noStrike" cap="none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8</a:t>
            </a:fld>
            <a:endParaRPr sz="900" b="0" i="0" u="none" strike="noStrike" cap="none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43E5D5-B1F1-64D4-9A34-49872FDF3ACF}"/>
              </a:ext>
            </a:extLst>
          </p:cNvPr>
          <p:cNvSpPr txBox="1"/>
          <p:nvPr/>
        </p:nvSpPr>
        <p:spPr>
          <a:xfrm>
            <a:off x="407344" y="1257300"/>
            <a:ext cx="8496626" cy="32444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22860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Grants and Permissions:</a:t>
            </a:r>
          </a:p>
          <a:p>
            <a:pPr marL="742950" lvl="3" indent="-28575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Assign specific roles using </a:t>
            </a:r>
            <a:r>
              <a:rPr lang="en-US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GRANT</a:t>
            </a:r>
            <a:r>
              <a:rPr lang="en-US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and </a:t>
            </a:r>
            <a:r>
              <a:rPr lang="en-US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REVOKE</a:t>
            </a:r>
            <a:r>
              <a:rPr lang="en-US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 commands.</a:t>
            </a:r>
          </a:p>
          <a:p>
            <a:pPr marL="742950" lvl="3" indent="-28575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Least Privilege Principle: </a:t>
            </a:r>
            <a:r>
              <a:rPr lang="en-US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Grant users and groups only the minimum permissions they need.</a:t>
            </a:r>
          </a:p>
          <a:p>
            <a:pPr marL="457200" marR="0" lvl="0" indent="-22860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Row-Level Security: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Use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Row-Level Security (RLS) </a:t>
            </a: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to control access to specific data within tables.</a:t>
            </a:r>
          </a:p>
          <a:p>
            <a:pPr marL="457200" marR="0" lvl="0" indent="-22860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Audit Logging: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Enable </a:t>
            </a: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Audit Logs </a:t>
            </a: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for tracking query execution and user activity.</a:t>
            </a:r>
            <a:endParaRPr lang="en-US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  <p:extLst>
      <p:ext uri="{BB962C8B-B14F-4D97-AF65-F5344CB8AC3E}">
        <p14:creationId xmlns:p14="http://schemas.microsoft.com/office/powerpoint/2010/main" val="1689323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65E51061-8D26-B789-D8EA-4EC7CBE073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8">
            <a:extLst>
              <a:ext uri="{FF2B5EF4-FFF2-40B4-BE49-F238E27FC236}">
                <a16:creationId xmlns:a16="http://schemas.microsoft.com/office/drawing/2014/main" id="{5C69C6FE-0F24-387E-BD73-E34A0F7703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07344" y="777575"/>
            <a:ext cx="8256596" cy="479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Data Encryption with Amazon Redshift</a:t>
            </a:r>
            <a:endParaRPr lang="en-IN" sz="1800" b="1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0" name="Google Shape;320;p28">
            <a:extLst>
              <a:ext uri="{FF2B5EF4-FFF2-40B4-BE49-F238E27FC236}">
                <a16:creationId xmlns:a16="http://schemas.microsoft.com/office/drawing/2014/main" id="{60328215-C08B-79D9-083D-A43436B068F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6511925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900" b="0" i="0" u="none" strike="noStrike" cap="none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9</a:t>
            </a:fld>
            <a:endParaRPr sz="900" b="0" i="0" u="none" strike="noStrike" cap="none">
              <a:solidFill>
                <a:srgbClr val="FF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00908F-36F5-F6F5-5693-D536B90D2B5F}"/>
              </a:ext>
            </a:extLst>
          </p:cNvPr>
          <p:cNvSpPr txBox="1"/>
          <p:nvPr/>
        </p:nvSpPr>
        <p:spPr>
          <a:xfrm>
            <a:off x="407344" y="1257300"/>
            <a:ext cx="8496626" cy="32444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22860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Encryption at Rest: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Enable AWS Key Management Service (KMS) or HSM for managing encryption keys.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Use Redshift-managed keys for simpler setup, or your own customer-managed keys for more control.</a:t>
            </a:r>
          </a:p>
          <a:p>
            <a:pPr marL="457200" marR="0" lvl="0" indent="-22860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Encryption in Transit: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Use SSL/TLS to encrypt data between the client and Redshift cluster.</a:t>
            </a:r>
          </a:p>
          <a:p>
            <a:pPr marL="457200" marR="0" lvl="0" indent="-22860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Arial" panose="020B0604020202020204" pitchFamily="34" charset="0"/>
              <a:buChar char="•"/>
            </a:pPr>
            <a:r>
              <a:rPr lang="en-US" sz="1400" b="1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Encrypt backups: </a:t>
            </a:r>
          </a:p>
          <a:p>
            <a:pPr marL="742950" marR="0" lvl="0" indent="-285750" algn="l" rtl="0">
              <a:lnSpc>
                <a:spcPct val="150000"/>
              </a:lnSpc>
              <a:spcAft>
                <a:spcPts val="1200"/>
              </a:spcAft>
              <a:buClr>
                <a:schemeClr val="dk1"/>
              </a:buClr>
              <a:buSzPts val="1400"/>
              <a:buFont typeface="Courier New" panose="02070309020205020404" pitchFamily="49" charset="0"/>
              <a:buChar char="o"/>
            </a:pPr>
            <a:r>
              <a:rPr lang="en-US" sz="1400" i="0" u="none" strike="noStrike" cap="none" dirty="0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rPr>
              <a:t>Ensure snapshots and manual backups are encrypted.</a:t>
            </a:r>
            <a:endParaRPr lang="en-US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  <p:extLst>
      <p:ext uri="{BB962C8B-B14F-4D97-AF65-F5344CB8AC3E}">
        <p14:creationId xmlns:p14="http://schemas.microsoft.com/office/powerpoint/2010/main" val="2160417237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_UPGRAD">
  <a:themeElements>
    <a:clrScheme name="upGrad">
      <a:dk1>
        <a:srgbClr val="000000"/>
      </a:dk1>
      <a:lt1>
        <a:srgbClr val="FFFFFF"/>
      </a:lt1>
      <a:dk2>
        <a:srgbClr val="000000"/>
      </a:dk2>
      <a:lt2>
        <a:srgbClr val="E7E6E6"/>
      </a:lt2>
      <a:accent1>
        <a:srgbClr val="0093FF"/>
      </a:accent1>
      <a:accent2>
        <a:srgbClr val="0BC296"/>
      </a:accent2>
      <a:accent3>
        <a:srgbClr val="A5A5A5"/>
      </a:accent3>
      <a:accent4>
        <a:srgbClr val="08C195"/>
      </a:accent4>
      <a:accent5>
        <a:srgbClr val="0094FC"/>
      </a:accent5>
      <a:accent6>
        <a:srgbClr val="FF2400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1218</TotalTime>
  <Words>635</Words>
  <Application>Microsoft Office PowerPoint</Application>
  <PresentationFormat>On-screen Show (16:9)</PresentationFormat>
  <Paragraphs>111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Avenir</vt:lpstr>
      <vt:lpstr>Arial</vt:lpstr>
      <vt:lpstr>Calibri</vt:lpstr>
      <vt:lpstr>Proxima Nova</vt:lpstr>
      <vt:lpstr>Courier New</vt:lpstr>
      <vt:lpstr>EB Garamond SemiBold</vt:lpstr>
      <vt:lpstr>MASTER_UPGRAD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Nitin Kamble</cp:lastModifiedBy>
  <cp:revision>27</cp:revision>
  <dcterms:modified xsi:type="dcterms:W3CDTF">2025-03-09T10:46:32Z</dcterms:modified>
</cp:coreProperties>
</file>